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69" r:id="rId3"/>
    <p:sldId id="270" r:id="rId4"/>
    <p:sldId id="257" r:id="rId5"/>
    <p:sldId id="258" r:id="rId6"/>
    <p:sldId id="266" r:id="rId7"/>
    <p:sldId id="260" r:id="rId8"/>
    <p:sldId id="261" r:id="rId9"/>
    <p:sldId id="262" r:id="rId10"/>
    <p:sldId id="263" r:id="rId11"/>
    <p:sldId id="271" r:id="rId12"/>
    <p:sldId id="272" r:id="rId13"/>
    <p:sldId id="273" r:id="rId14"/>
    <p:sldId id="268" r:id="rId15"/>
    <p:sldId id="265" r:id="rId1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73C5"/>
    <a:srgbClr val="205E92"/>
    <a:srgbClr val="70AF45"/>
    <a:srgbClr val="9F4606"/>
    <a:srgbClr val="636363"/>
    <a:srgbClr val="FFC100"/>
    <a:srgbClr val="A6A6A6"/>
    <a:srgbClr val="EE7E2D"/>
    <a:srgbClr val="5B9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2A4783-84F1-4706-AADF-167634ED16A9}" v="275" dt="2022-06-19T23:11:09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73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139EE6-5B9B-436F-8215-14CAEA378E81}" type="datetimeFigureOut">
              <a:rPr lang="ru-RU" smtClean="0"/>
              <a:t>19.06.2022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D9284D-5D83-44ED-823B-0CADE55306D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0479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D9284D-5D83-44ED-823B-0CADE55306D7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444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6A2AD58C-23D2-41C2-9D92-43F289397219}" type="datetime1">
              <a:rPr lang="ru-RU" smtClean="0"/>
              <a:t>19.06.2022</a:t>
            </a:fld>
            <a:endParaRPr lang="ru-R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ru-RU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B4C67-AC52-4799-9D42-51E9CD7FAA53}" type="datetime1">
              <a:rPr lang="ru-RU" smtClean="0"/>
              <a:t>19.06.2022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BDE0-47A9-4E0E-9CB3-8C8968CD5451}" type="datetime1">
              <a:rPr lang="ru-RU" smtClean="0"/>
              <a:t>19.06.2022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E0F8430-F662-40BD-8BEE-FAE8C123D201}" type="datetime1">
              <a:rPr lang="ru-RU" smtClean="0"/>
              <a:t>19.06.2022</a:t>
            </a:fld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84F0D83F-F3AE-46E4-8B73-50B8FFAF3376}" type="datetime1">
              <a:rPr lang="ru-RU" smtClean="0"/>
              <a:t>19.06.2022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ru-RU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F0C30-28DF-4224-9753-7D2AF75A8FE6}" type="datetime1">
              <a:rPr lang="ru-RU" smtClean="0"/>
              <a:t>19.06.2022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A56AC-5079-42DA-B616-81B423D6D357}" type="datetime1">
              <a:rPr lang="ru-RU" smtClean="0"/>
              <a:t>19.06.2022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E5557A6-1152-4C13-A89B-8AB489878DD7}" type="datetime1">
              <a:rPr lang="ru-RU" smtClean="0"/>
              <a:t>19.06.2022</a:t>
            </a:fld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E5B40-E62E-4C7A-8CE1-747A8B0EA3F9}" type="datetime1">
              <a:rPr lang="ru-RU" smtClean="0"/>
              <a:t>19.06.2022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404A5DD-1B7F-486C-BC86-C78B762D73BF}" type="datetime1">
              <a:rPr lang="ru-RU" smtClean="0"/>
              <a:t>19.06.2022</a:t>
            </a:fld>
            <a:endParaRPr lang="ru-RU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4E929FAA-5715-462F-9202-75AAF88CAA6E}" type="datetime1">
              <a:rPr lang="ru-RU" smtClean="0"/>
              <a:t>19.06.2022</a:t>
            </a:fld>
            <a:endParaRPr lang="ru-RU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42A96F85-423B-45C3-B78E-4609723766D6}" type="datetime1">
              <a:rPr lang="ru-RU" smtClean="0"/>
              <a:t>19.06.2022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555776" y="116632"/>
            <a:ext cx="6264696" cy="6408712"/>
          </a:xfrm>
        </p:spPr>
        <p:txBody>
          <a:bodyPr>
            <a:noAutofit/>
          </a:bodyPr>
          <a:lstStyle/>
          <a:p>
            <a:pPr algn="ctr"/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РЕСПУБЛИКИ БЕЛАРУСЬ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Учреждение образования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«Гомельский государственный университет имени Франциска Скорины»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физики и информационных технологий 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общей физики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12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1200" dirty="0"/>
              <a:t> </a:t>
            </a: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VR</a:t>
            </a: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приложения на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 студент группы МС-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2:    </a:t>
            </a:r>
          </a:p>
          <a:p>
            <a:pPr algn="ctr"/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                                                                          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                                                                                                                 Соболенко В. В.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Научный руководитель старший преподаватель кафедры общей физики: </a:t>
            </a:r>
          </a:p>
          <a:p>
            <a:pPr algn="ctr"/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             Соколов С. И.</a:t>
            </a: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Гомель 2022</a:t>
            </a:r>
            <a:endParaRPr lang="ru-RU" sz="1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7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Oculus VR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Oculus SDK</a:t>
            </a:r>
            <a:endParaRPr lang="ru-RU" dirty="0"/>
          </a:p>
        </p:txBody>
      </p:sp>
      <p:pic>
        <p:nvPicPr>
          <p:cNvPr id="4" name="Рисунок 9"/>
          <p:cNvPicPr/>
          <p:nvPr/>
        </p:nvPicPr>
        <p:blipFill>
          <a:blip r:embed="rId2"/>
          <a:stretch>
            <a:fillRect/>
          </a:stretch>
        </p:blipFill>
        <p:spPr>
          <a:xfrm>
            <a:off x="1043608" y="2176462"/>
            <a:ext cx="5295900" cy="250507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553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Лаборатория техники школьного эксперимента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vert="horz" lIns="91440" tIns="45720" rIns="91440" bIns="45720" anchor="t">
            <a:normAutofit/>
          </a:bodyPr>
          <a:lstStyle/>
          <a:p>
            <a:r>
              <a:rPr lang="ru-RU" dirty="0"/>
              <a:t>Сила упругости</a:t>
            </a:r>
          </a:p>
          <a:p>
            <a:pPr>
              <a:buFontTx/>
              <a:buChar char="-"/>
            </a:pPr>
            <a:r>
              <a:rPr lang="ru-RU" dirty="0"/>
              <a:t>Скорость </a:t>
            </a:r>
          </a:p>
          <a:p>
            <a:pPr>
              <a:buFontTx/>
              <a:buChar char="-"/>
            </a:pPr>
            <a:r>
              <a:rPr lang="ru-RU" dirty="0"/>
              <a:t>Время</a:t>
            </a:r>
          </a:p>
          <a:p>
            <a:pPr>
              <a:buFontTx/>
              <a:buChar char="-"/>
            </a:pPr>
            <a:r>
              <a:rPr lang="ru-RU" dirty="0"/>
              <a:t>Направление</a:t>
            </a:r>
          </a:p>
          <a:p>
            <a:pPr>
              <a:buFontTx/>
              <a:buChar char="-"/>
            </a:pPr>
            <a:r>
              <a:rPr lang="ru-RU" dirty="0"/>
              <a:t>Масса</a:t>
            </a:r>
          </a:p>
          <a:p>
            <a:pPr>
              <a:buFontTx/>
              <a:buChar char="-"/>
            </a:pPr>
            <a:r>
              <a:rPr lang="ru-RU" dirty="0"/>
              <a:t>Удлинение</a:t>
            </a:r>
          </a:p>
          <a:p>
            <a:pPr>
              <a:buFontTx/>
              <a:buChar char="-"/>
            </a:pPr>
            <a:r>
              <a:rPr lang="ru-RU" dirty="0"/>
              <a:t>Настраиваемые</a:t>
            </a:r>
          </a:p>
          <a:p>
            <a:pPr marL="0" indent="0">
              <a:buNone/>
            </a:pPr>
            <a:r>
              <a:rPr lang="ru-RU" dirty="0"/>
              <a:t>параметры</a:t>
            </a:r>
          </a:p>
          <a:p>
            <a:pPr>
              <a:buFontTx/>
              <a:buChar char="-"/>
            </a:pP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11</a:t>
            </a:fld>
            <a:endParaRPr lang="ru-RU"/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B64185D1-D47B-00F0-BA06-FE76ADD21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400" y="2621475"/>
            <a:ext cx="5110200" cy="288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690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Лаборатория техники школьного эксперимента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/>
              <a:t>Математический маятник</a:t>
            </a:r>
          </a:p>
          <a:p>
            <a:pPr>
              <a:buFontTx/>
              <a:buChar char="-"/>
            </a:pPr>
            <a:r>
              <a:rPr lang="ru-RU" dirty="0"/>
              <a:t>Скорость</a:t>
            </a:r>
          </a:p>
          <a:p>
            <a:pPr>
              <a:buFontTx/>
              <a:buChar char="-"/>
            </a:pPr>
            <a:r>
              <a:rPr lang="ru-RU" dirty="0"/>
              <a:t>Угол</a:t>
            </a:r>
          </a:p>
          <a:p>
            <a:pPr>
              <a:buFontTx/>
              <a:buChar char="-"/>
            </a:pPr>
            <a:r>
              <a:rPr lang="ru-RU" dirty="0"/>
              <a:t>Период</a:t>
            </a:r>
          </a:p>
          <a:p>
            <a:pPr>
              <a:buFontTx/>
              <a:buChar char="-"/>
            </a:pPr>
            <a:r>
              <a:rPr lang="ru-RU" dirty="0"/>
              <a:t>Масса</a:t>
            </a:r>
          </a:p>
          <a:p>
            <a:pPr>
              <a:buFontTx/>
              <a:buChar char="-"/>
            </a:pPr>
            <a:r>
              <a:rPr lang="ru-RU" dirty="0"/>
              <a:t>Настраиваемые</a:t>
            </a:r>
          </a:p>
          <a:p>
            <a:pPr marL="0" indent="0">
              <a:buNone/>
            </a:pPr>
            <a:r>
              <a:rPr lang="ru-RU" dirty="0"/>
              <a:t>параметры</a:t>
            </a:r>
          </a:p>
          <a:p>
            <a:pPr>
              <a:buFontTx/>
              <a:buChar char="-"/>
            </a:pPr>
            <a:endParaRPr lang="ru-RU" dirty="0"/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12</a:t>
            </a:fld>
            <a:endParaRPr lang="ru-RU"/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E734C115-CF82-092E-E229-A2A50A57A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400" y="2513475"/>
            <a:ext cx="5371200" cy="302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79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Лаборатория техники школьного эксперимента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vert="horz" lIns="91440" tIns="45720" rIns="91440" bIns="45720" anchor="t">
            <a:normAutofit/>
          </a:bodyPr>
          <a:lstStyle/>
          <a:p>
            <a:r>
              <a:rPr lang="ru-RU" dirty="0"/>
              <a:t>Закон сохранения импульса</a:t>
            </a:r>
          </a:p>
          <a:p>
            <a:pPr>
              <a:buFontTx/>
              <a:buChar char="-"/>
            </a:pPr>
            <a:r>
              <a:rPr lang="ru-RU" dirty="0"/>
              <a:t>Скорости</a:t>
            </a:r>
          </a:p>
          <a:p>
            <a:pPr>
              <a:buFontTx/>
              <a:buChar char="-"/>
            </a:pPr>
            <a:r>
              <a:rPr lang="ru-RU" dirty="0"/>
              <a:t>Масса</a:t>
            </a:r>
          </a:p>
          <a:p>
            <a:pPr>
              <a:buFontTx/>
              <a:buChar char="-"/>
            </a:pPr>
            <a:r>
              <a:rPr lang="ru-RU" dirty="0"/>
              <a:t>Направления</a:t>
            </a:r>
          </a:p>
          <a:p>
            <a:pPr>
              <a:buFontTx/>
              <a:buChar char="-"/>
            </a:pPr>
            <a:r>
              <a:rPr lang="ru-RU" dirty="0"/>
              <a:t>Время</a:t>
            </a:r>
          </a:p>
          <a:p>
            <a:pPr>
              <a:buFontTx/>
              <a:buChar char="-"/>
            </a:pPr>
            <a:r>
              <a:rPr lang="ru-RU" dirty="0"/>
              <a:t>Настраиваемые</a:t>
            </a:r>
          </a:p>
          <a:p>
            <a:pPr marL="0" indent="0">
              <a:buNone/>
            </a:pPr>
            <a:r>
              <a:rPr lang="ru-RU" dirty="0"/>
              <a:t>параметры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13</a:t>
            </a:fld>
            <a:endParaRPr lang="ru-RU"/>
          </a:p>
        </p:txBody>
      </p:sp>
      <p:pic>
        <p:nvPicPr>
          <p:cNvPr id="4" name="Рисунок 5">
            <a:extLst>
              <a:ext uri="{FF2B5EF4-FFF2-40B4-BE49-F238E27FC236}">
                <a16:creationId xmlns:a16="http://schemas.microsoft.com/office/drawing/2014/main" id="{A7EAC98F-60A5-6936-C757-A421241CB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9400" y="2675475"/>
            <a:ext cx="5227200" cy="294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06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Лаборатория техники школьного эксперимента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vert="horz" lIns="91440" tIns="45720" rIns="91440" bIns="45720" anchor="t">
            <a:normAutofit/>
          </a:bodyPr>
          <a:lstStyle/>
          <a:p>
            <a:r>
              <a:rPr lang="ru-RU" dirty="0"/>
              <a:t>Сила трения</a:t>
            </a:r>
          </a:p>
          <a:p>
            <a:pPr>
              <a:buFontTx/>
              <a:buChar char="-"/>
            </a:pPr>
            <a:r>
              <a:rPr lang="ru-RU" dirty="0"/>
              <a:t>Скорость</a:t>
            </a:r>
          </a:p>
          <a:p>
            <a:pPr>
              <a:buFontTx/>
              <a:buChar char="-"/>
            </a:pPr>
            <a:r>
              <a:rPr lang="ru-RU" dirty="0"/>
              <a:t>Время</a:t>
            </a:r>
          </a:p>
          <a:p>
            <a:pPr>
              <a:buFontTx/>
              <a:buChar char="-"/>
            </a:pPr>
            <a:r>
              <a:rPr lang="ru-RU" dirty="0"/>
              <a:t>Расстояние</a:t>
            </a:r>
          </a:p>
          <a:p>
            <a:pPr>
              <a:buFontTx/>
              <a:buChar char="-"/>
            </a:pPr>
            <a:r>
              <a:rPr lang="ru-RU" dirty="0"/>
              <a:t>Сила трения</a:t>
            </a:r>
          </a:p>
          <a:p>
            <a:pPr>
              <a:buFontTx/>
              <a:buChar char="-"/>
            </a:pPr>
            <a:r>
              <a:rPr lang="ru-RU" dirty="0"/>
              <a:t>Масса</a:t>
            </a:r>
          </a:p>
          <a:p>
            <a:pPr>
              <a:buFontTx/>
              <a:buChar char="-"/>
            </a:pPr>
            <a:r>
              <a:rPr lang="ru-RU" dirty="0"/>
              <a:t>Угол наклона</a:t>
            </a:r>
          </a:p>
          <a:p>
            <a:pPr>
              <a:buFontTx/>
              <a:buChar char="-"/>
            </a:pPr>
            <a:r>
              <a:rPr lang="ru-RU" dirty="0"/>
              <a:t>Направления</a:t>
            </a:r>
          </a:p>
          <a:p>
            <a:pPr>
              <a:buFontTx/>
              <a:buChar char="-"/>
            </a:pPr>
            <a:r>
              <a:rPr lang="ru-RU" dirty="0"/>
              <a:t>Настраиваемые</a:t>
            </a:r>
          </a:p>
          <a:p>
            <a:pPr marL="0" indent="0">
              <a:buNone/>
            </a:pPr>
            <a:r>
              <a:rPr lang="ru-RU" dirty="0"/>
              <a:t>параметры</a:t>
            </a:r>
          </a:p>
          <a:p>
            <a:pPr>
              <a:buFontTx/>
              <a:buChar char="-"/>
            </a:pP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14</a:t>
            </a:fld>
            <a:endParaRPr lang="ru-RU"/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9629A9D6-2D70-4716-2145-8068F3E4D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400" y="2585475"/>
            <a:ext cx="5443200" cy="307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776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Заключение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	В ходе данного дипломного проекта мы провели анализ предметной области. Рассмотрели все смешанную реальность, её краткую историю  и основные возможности и перспективы направления. Проанализировали, а так же рассмотрели все основные компоненты  </a:t>
            </a:r>
            <a:r>
              <a:rPr lang="en-US" dirty="0"/>
              <a:t>VR</a:t>
            </a:r>
            <a:r>
              <a:rPr lang="ru-RU" dirty="0"/>
              <a:t> реальности и части, из которых они состоят. Рассмотрели устройства и принцип работы </a:t>
            </a:r>
            <a:r>
              <a:rPr lang="en-US" dirty="0"/>
              <a:t>VR</a:t>
            </a:r>
            <a:r>
              <a:rPr lang="ru-RU" dirty="0"/>
              <a:t> реальности. Познакомились с движком </a:t>
            </a:r>
            <a:r>
              <a:rPr lang="en-US" dirty="0"/>
              <a:t>Unity</a:t>
            </a:r>
            <a:r>
              <a:rPr lang="ru-RU" dirty="0"/>
              <a:t>, его основными возможностями, достоинствами и недостатками и физикой в </a:t>
            </a:r>
            <a:r>
              <a:rPr lang="en-US" dirty="0"/>
              <a:t>Unity</a:t>
            </a:r>
            <a:r>
              <a:rPr lang="ru-RU" dirty="0"/>
              <a:t>. Рассмотрели по шагам и создали </a:t>
            </a:r>
            <a:r>
              <a:rPr lang="en-US" dirty="0"/>
              <a:t>VR</a:t>
            </a:r>
            <a:r>
              <a:rPr lang="ru-RU" dirty="0"/>
              <a:t>приложение на </a:t>
            </a:r>
            <a:r>
              <a:rPr lang="en-US" dirty="0"/>
              <a:t>Unity</a:t>
            </a:r>
            <a:r>
              <a:rPr lang="ru-RU" dirty="0"/>
              <a:t> для изучения физики </a:t>
            </a:r>
          </a:p>
          <a:p>
            <a:pPr algn="just"/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5772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ru-RU" sz="1800" dirty="0"/>
              <a:t>Цель: </a:t>
            </a:r>
          </a:p>
          <a:p>
            <a:pPr marL="0" indent="0" algn="just">
              <a:buNone/>
            </a:pPr>
            <a:r>
              <a:rPr lang="ru-RU" sz="1800" dirty="0"/>
              <a:t>     Разработка </a:t>
            </a:r>
            <a:r>
              <a:rPr lang="en-US" sz="1800" dirty="0"/>
              <a:t>VR</a:t>
            </a:r>
            <a:r>
              <a:rPr lang="ru-RU" sz="1800" dirty="0"/>
              <a:t> приложения для симуляции лаборатории физики</a:t>
            </a:r>
          </a:p>
          <a:p>
            <a:pPr algn="just"/>
            <a:r>
              <a:rPr lang="ru-RU" sz="1800" dirty="0"/>
              <a:t>Задачи:</a:t>
            </a:r>
          </a:p>
          <a:p>
            <a:pPr marL="0" indent="0" algn="just">
              <a:buNone/>
            </a:pPr>
            <a:r>
              <a:rPr lang="ru-RU" sz="1800" dirty="0"/>
              <a:t>     Разработка </a:t>
            </a:r>
            <a:r>
              <a:rPr lang="en-US" sz="1800" dirty="0"/>
              <a:t>VR </a:t>
            </a:r>
            <a:r>
              <a:rPr lang="ru-RU" sz="1800" dirty="0"/>
              <a:t>приложения на </a:t>
            </a:r>
            <a:r>
              <a:rPr lang="en-US" sz="1800" dirty="0"/>
              <a:t>Unity.</a:t>
            </a:r>
            <a:endParaRPr lang="ru-RU" sz="1800" dirty="0"/>
          </a:p>
          <a:p>
            <a:pPr marL="0" indent="0" algn="just">
              <a:buNone/>
            </a:pPr>
            <a:r>
              <a:rPr lang="ru-RU" sz="1800" dirty="0"/>
              <a:t>     Симуляции физики используя физические опыты.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756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405013"/>
            <a:ext cx="7467600" cy="1143000"/>
          </a:xfrm>
        </p:spPr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7544" y="920549"/>
            <a:ext cx="7467600" cy="4873752"/>
          </a:xfrm>
        </p:spPr>
        <p:txBody>
          <a:bodyPr>
            <a:normAutofit/>
          </a:bodyPr>
          <a:lstStyle/>
          <a:p>
            <a:pPr algn="just"/>
            <a:r>
              <a:rPr lang="ru-RU" sz="1800" dirty="0"/>
              <a:t>Снижение цены на техническое оснащение</a:t>
            </a:r>
          </a:p>
          <a:p>
            <a:pPr algn="just"/>
            <a:r>
              <a:rPr lang="ru-RU" sz="1800" dirty="0"/>
              <a:t>Стремительный рост количества программного обеспечения под VR</a:t>
            </a:r>
          </a:p>
          <a:p>
            <a:pPr algn="just"/>
            <a:r>
              <a:rPr lang="ru-RU" sz="1800" dirty="0"/>
              <a:t>Рост объема инвестиций в VR – более 2,5 млрд долларов в год</a:t>
            </a:r>
          </a:p>
          <a:p>
            <a:pPr algn="just"/>
            <a:r>
              <a:rPr lang="ru-RU" sz="1800" dirty="0"/>
              <a:t>Увеличение числа крупных компаний, работающих в сфере VR</a:t>
            </a:r>
          </a:p>
          <a:p>
            <a:pPr algn="just"/>
            <a:r>
              <a:rPr lang="ru-RU" sz="1800" dirty="0"/>
              <a:t>Внедрение VR-технологий в ряде сфер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3</a:t>
            </a:fld>
            <a:endParaRPr lang="ru-RU"/>
          </a:p>
        </p:txBody>
      </p:sp>
      <p:pic>
        <p:nvPicPr>
          <p:cNvPr id="1026" name="Picture 2" descr="C:\Users\vsobo\OneDrive\Рабочий стол\07_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356992"/>
            <a:ext cx="4320480" cy="301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8611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Смешанная реальность</a:t>
            </a:r>
          </a:p>
        </p:txBody>
      </p:sp>
      <p:pic>
        <p:nvPicPr>
          <p:cNvPr id="4" name="Рисунок 1"/>
          <p:cNvPicPr>
            <a:picLocks noGrp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835696" y="1628800"/>
            <a:ext cx="5025113" cy="114271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4</a:t>
            </a:fld>
            <a:endParaRPr lang="ru-RU"/>
          </a:p>
        </p:txBody>
      </p:sp>
      <p:pic>
        <p:nvPicPr>
          <p:cNvPr id="6" name="Picture 2" descr="E:\Unity 3D\Projects\VR-StudyRoom\Диплом - Приложение Unity VR\Фото\bi-171128-wartung-vr-brille-en-1536x115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904" y="4595726"/>
            <a:ext cx="2709342" cy="2032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Unity 3D\Projects\VR-StudyRoom\Диплом - Приложение Unity VR\Фото\mixed-reality-training-pilo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4869160"/>
            <a:ext cx="2971403" cy="1732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:\Unity 3D\Projects\VR-StudyRoom\Диплом - Приложение Unity VR\Фото\furniture_augmented_reality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1655" y="2878450"/>
            <a:ext cx="3028094" cy="1703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7674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</a:t>
            </a:r>
            <a:r>
              <a:rPr lang="ru-RU" dirty="0"/>
              <a:t> реальность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898776" cy="487375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ru-RU" sz="1600" dirty="0"/>
              <a:t>    Возможности:</a:t>
            </a:r>
          </a:p>
          <a:p>
            <a:pPr lvl="0"/>
            <a:r>
              <a:rPr lang="ru-RU" sz="1600" dirty="0"/>
              <a:t>Системы изображения.</a:t>
            </a:r>
          </a:p>
          <a:p>
            <a:pPr lvl="0"/>
            <a:r>
              <a:rPr lang="ru-RU" sz="1600" dirty="0"/>
              <a:t>Системы звука.</a:t>
            </a:r>
          </a:p>
          <a:p>
            <a:pPr lvl="0"/>
            <a:r>
              <a:rPr lang="ru-RU" sz="1600" dirty="0"/>
              <a:t>Системы имитации тактильных ощущений.</a:t>
            </a:r>
          </a:p>
          <a:p>
            <a:pPr lvl="0"/>
            <a:r>
              <a:rPr lang="ru-RU" sz="1600" dirty="0"/>
              <a:t>Системы управления.</a:t>
            </a:r>
          </a:p>
          <a:p>
            <a:endParaRPr lang="ru-RU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5</a:t>
            </a:fld>
            <a:endParaRPr lang="ru-RU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499992" y="1600200"/>
            <a:ext cx="3424808" cy="487375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/>
              <a:buNone/>
            </a:pPr>
            <a:r>
              <a:rPr lang="ru-RU" sz="1600" dirty="0"/>
              <a:t>Включает в себя:</a:t>
            </a:r>
          </a:p>
          <a:p>
            <a:r>
              <a:rPr lang="ru-RU" sz="1600" dirty="0"/>
              <a:t>Акселерометр</a:t>
            </a:r>
          </a:p>
          <a:p>
            <a:r>
              <a:rPr lang="ru-RU" sz="1600" dirty="0"/>
              <a:t>Гироскоп</a:t>
            </a:r>
          </a:p>
          <a:p>
            <a:r>
              <a:rPr lang="ru-RU" sz="1600" dirty="0"/>
              <a:t>Разрешение</a:t>
            </a:r>
          </a:p>
          <a:p>
            <a:r>
              <a:rPr lang="ru-RU" sz="1600" dirty="0"/>
              <a:t>Угол обзора</a:t>
            </a:r>
          </a:p>
          <a:p>
            <a:r>
              <a:rPr lang="ru-RU" sz="1600" dirty="0"/>
              <a:t>Частота кадров</a:t>
            </a:r>
          </a:p>
          <a:p>
            <a:r>
              <a:rPr lang="ru-RU" sz="1600" dirty="0"/>
              <a:t>Наушники</a:t>
            </a:r>
          </a:p>
          <a:p>
            <a:r>
              <a:rPr lang="ru-RU" sz="1600" dirty="0"/>
              <a:t>Крепление на голову</a:t>
            </a:r>
          </a:p>
          <a:p>
            <a:r>
              <a:rPr lang="ru-RU" sz="1600" dirty="0"/>
              <a:t>Материал корпуса</a:t>
            </a:r>
          </a:p>
          <a:p>
            <a:r>
              <a:rPr lang="ru-RU" sz="1600" dirty="0"/>
              <a:t>Пульт ДУ</a:t>
            </a:r>
          </a:p>
          <a:p>
            <a:r>
              <a:rPr lang="ru-RU" sz="1600" dirty="0"/>
              <a:t>Тип управления</a:t>
            </a:r>
          </a:p>
          <a:p>
            <a:endParaRPr lang="ru-RU" sz="1600" dirty="0"/>
          </a:p>
          <a:p>
            <a:endParaRPr lang="ru-RU" sz="1600" dirty="0"/>
          </a:p>
        </p:txBody>
      </p:sp>
      <p:pic>
        <p:nvPicPr>
          <p:cNvPr id="7" name="Рисунок 2" descr="C:\Users\User\Desktop\Курсовая - Unity VR\1024px-Oculus-Rift-CV1-Headset-Front_with_transparent_background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2" b="6918"/>
          <a:stretch/>
        </p:blipFill>
        <p:spPr bwMode="auto">
          <a:xfrm>
            <a:off x="251520" y="3573016"/>
            <a:ext cx="4448175" cy="26162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80918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Unity 3D\Projects\VR-StudyRoom\Диплом - Приложение Unity VR\Фото\b506b59c4e59aa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81" t="12892" r="30992" b="24190"/>
          <a:stretch/>
        </p:blipFill>
        <p:spPr bwMode="auto">
          <a:xfrm>
            <a:off x="3851920" y="2724597"/>
            <a:ext cx="3974249" cy="387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180470E-AA99-4240-E232-066EE338C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85" y="5821133"/>
            <a:ext cx="872218" cy="56333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3306AE4-A617-0BFD-B546-3E6BF8507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4596" y="3507920"/>
            <a:ext cx="1123950" cy="6517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Применение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66032" y="1587954"/>
            <a:ext cx="5999389" cy="3402820"/>
          </a:xfrm>
        </p:spPr>
        <p:txBody>
          <a:bodyPr vert="horz" lIns="91440" tIns="45720" rIns="91440" bIns="45720" anchor="t">
            <a:normAutofit lnSpcReduction="10000"/>
          </a:bodyPr>
          <a:lstStyle/>
          <a:p>
            <a:r>
              <a:rPr lang="ru-RU" sz="2000" dirty="0">
                <a:solidFill>
                  <a:srgbClr val="FFC100"/>
                </a:solidFill>
              </a:rPr>
              <a:t>Продажа недвижимости (7,2)</a:t>
            </a:r>
            <a:endParaRPr lang="en-US" sz="2000" dirty="0">
              <a:solidFill>
                <a:srgbClr val="FFC100"/>
              </a:solidFill>
            </a:endParaRPr>
          </a:p>
          <a:p>
            <a:r>
              <a:rPr lang="ru-RU" sz="2000" dirty="0">
                <a:solidFill>
                  <a:srgbClr val="EE7E2D"/>
                </a:solidFill>
              </a:rPr>
              <a:t>Мероприятия в прямом эфире (11,4)</a:t>
            </a:r>
          </a:p>
          <a:p>
            <a:r>
              <a:rPr lang="ru-RU" sz="2000" dirty="0">
                <a:solidFill>
                  <a:srgbClr val="636363"/>
                </a:solidFill>
              </a:rPr>
              <a:t>Военная промышленность (3,8)</a:t>
            </a:r>
          </a:p>
          <a:p>
            <a:r>
              <a:rPr lang="ru-RU" sz="2000" dirty="0">
                <a:solidFill>
                  <a:srgbClr val="9F4606"/>
                </a:solidFill>
              </a:rPr>
              <a:t>Проектирование (13,1)</a:t>
            </a:r>
            <a:endParaRPr lang="en-US" sz="2000" dirty="0">
              <a:solidFill>
                <a:srgbClr val="9F4606"/>
              </a:solidFill>
            </a:endParaRPr>
          </a:p>
          <a:p>
            <a:r>
              <a:rPr lang="ru-RU" sz="2000" dirty="0">
                <a:solidFill>
                  <a:srgbClr val="A6A6A6"/>
                </a:solidFill>
              </a:rPr>
              <a:t>Кино и сериалы (8,8)</a:t>
            </a:r>
            <a:endParaRPr lang="ru-RU" sz="2000" b="1" dirty="0">
              <a:solidFill>
                <a:srgbClr val="A6A6A6"/>
              </a:solidFill>
            </a:endParaRPr>
          </a:p>
          <a:p>
            <a:r>
              <a:rPr lang="ru-RU" sz="2000" dirty="0">
                <a:solidFill>
                  <a:srgbClr val="70AF45"/>
                </a:solidFill>
              </a:rPr>
              <a:t>Образование (2,1)</a:t>
            </a:r>
          </a:p>
          <a:p>
            <a:r>
              <a:rPr lang="ru-RU" sz="2000" dirty="0">
                <a:solidFill>
                  <a:srgbClr val="5B9CD6"/>
                </a:solidFill>
              </a:rPr>
              <a:t>Видеоигры (32,2)</a:t>
            </a:r>
          </a:p>
          <a:p>
            <a:r>
              <a:rPr lang="ru-RU" sz="2000" dirty="0">
                <a:solidFill>
                  <a:srgbClr val="205E92"/>
                </a:solidFill>
              </a:rPr>
              <a:t>Медицина (17)</a:t>
            </a:r>
            <a:endParaRPr lang="en-US" sz="2000" b="1" dirty="0">
              <a:solidFill>
                <a:srgbClr val="205E92"/>
              </a:solidFill>
            </a:endParaRPr>
          </a:p>
          <a:p>
            <a:r>
              <a:rPr lang="ru-RU" sz="2000" dirty="0">
                <a:solidFill>
                  <a:srgbClr val="4273C5"/>
                </a:solidFill>
              </a:rPr>
              <a:t>Продажи (4,4)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6</a:t>
            </a:fld>
            <a:endParaRPr lang="ru-RU"/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1073D4AD-3736-EC85-F65D-585DCDB39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019" y="1985434"/>
            <a:ext cx="634093" cy="352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482786-D8A1-E0A0-E47F-A2A43BE24939}"/>
              </a:ext>
            </a:extLst>
          </p:cNvPr>
          <p:cNvSpPr txBox="1"/>
          <p:nvPr/>
        </p:nvSpPr>
        <p:spPr>
          <a:xfrm>
            <a:off x="6983186" y="5840186"/>
            <a:ext cx="7429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11,4</a:t>
            </a:r>
          </a:p>
          <a:p>
            <a:pPr algn="l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DD8EC0-C1EF-6C5B-5CDE-A85155F7441A}"/>
              </a:ext>
            </a:extLst>
          </p:cNvPr>
          <p:cNvSpPr txBox="1"/>
          <p:nvPr/>
        </p:nvSpPr>
        <p:spPr>
          <a:xfrm>
            <a:off x="7452632" y="3649435"/>
            <a:ext cx="7429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32,2</a:t>
            </a:r>
          </a:p>
          <a:p>
            <a:pPr algn="l"/>
            <a:endParaRPr lang="ru-RU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64A08D7-74AE-D6A3-9921-C094C7299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067" y="6283774"/>
            <a:ext cx="872218" cy="5633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B811ED6-4225-671F-BACC-FF23D265FC45}"/>
              </a:ext>
            </a:extLst>
          </p:cNvPr>
          <p:cNvSpPr txBox="1"/>
          <p:nvPr/>
        </p:nvSpPr>
        <p:spPr>
          <a:xfrm>
            <a:off x="5768067" y="6302828"/>
            <a:ext cx="7429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8,8</a:t>
            </a:r>
          </a:p>
          <a:p>
            <a:pPr algn="l"/>
            <a:endParaRPr lang="ru-RU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82C72F0-03E0-A9A7-66E3-30C617015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717" y="6236149"/>
            <a:ext cx="872218" cy="5633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CE58686-4FCD-7489-8681-EDEC0A31C4CC}"/>
              </a:ext>
            </a:extLst>
          </p:cNvPr>
          <p:cNvSpPr txBox="1"/>
          <p:nvPr/>
        </p:nvSpPr>
        <p:spPr>
          <a:xfrm>
            <a:off x="4872717" y="6255203"/>
            <a:ext cx="7429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7,2</a:t>
            </a:r>
          </a:p>
          <a:p>
            <a:pPr algn="l"/>
            <a:endParaRPr lang="ru-RU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A03F2B1F-F182-E2FC-54FE-CE1930C53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167" y="5912299"/>
            <a:ext cx="672193" cy="44903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ACB16ED-EEB3-E15F-37E5-FDBA43CEDAA6}"/>
              </a:ext>
            </a:extLst>
          </p:cNvPr>
          <p:cNvSpPr txBox="1"/>
          <p:nvPr/>
        </p:nvSpPr>
        <p:spPr>
          <a:xfrm>
            <a:off x="4282167" y="5912303"/>
            <a:ext cx="7429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4,4</a:t>
            </a:r>
          </a:p>
          <a:p>
            <a:endParaRPr lang="ru-RU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2BA31C9-26FD-10D1-CEF7-A5703FD04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067" y="2626174"/>
            <a:ext cx="672193" cy="44903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1FCA423-0E22-5789-F56F-57DBBE890706}"/>
              </a:ext>
            </a:extLst>
          </p:cNvPr>
          <p:cNvSpPr txBox="1"/>
          <p:nvPr/>
        </p:nvSpPr>
        <p:spPr>
          <a:xfrm>
            <a:off x="5387067" y="2626178"/>
            <a:ext cx="7429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3,8</a:t>
            </a:r>
          </a:p>
          <a:p>
            <a:endParaRPr lang="ru-RU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7CBC2D71-EEAE-68C4-18CD-3D4602A4D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4067" y="2959549"/>
            <a:ext cx="672193" cy="44903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03D71E3-FF56-D855-BB4C-C3354AF6FFAB}"/>
              </a:ext>
            </a:extLst>
          </p:cNvPr>
          <p:cNvSpPr txBox="1"/>
          <p:nvPr/>
        </p:nvSpPr>
        <p:spPr>
          <a:xfrm>
            <a:off x="4244067" y="2959553"/>
            <a:ext cx="7429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13,1</a:t>
            </a:r>
          </a:p>
          <a:p>
            <a:endParaRPr lang="ru-RU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CA23297A-5B9E-1F07-4A10-377C40EC6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4942" y="4540699"/>
            <a:ext cx="672193" cy="44903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510BC09-175A-1ABE-C9A0-AA315DC8A7F0}"/>
              </a:ext>
            </a:extLst>
          </p:cNvPr>
          <p:cNvSpPr txBox="1"/>
          <p:nvPr/>
        </p:nvSpPr>
        <p:spPr>
          <a:xfrm>
            <a:off x="3624942" y="4540703"/>
            <a:ext cx="7429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17</a:t>
            </a:r>
          </a:p>
          <a:p>
            <a:endParaRPr lang="ru-RU" dirty="0"/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4ABAA833-D5F7-9019-C858-D582966D0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4017" y="5588449"/>
            <a:ext cx="672193" cy="44903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CDA4A4B-0214-763F-B5C7-EEBAAE9634A0}"/>
              </a:ext>
            </a:extLst>
          </p:cNvPr>
          <p:cNvSpPr txBox="1"/>
          <p:nvPr/>
        </p:nvSpPr>
        <p:spPr>
          <a:xfrm>
            <a:off x="3844017" y="5588453"/>
            <a:ext cx="74295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2,1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7273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</a:t>
            </a:r>
            <a:endParaRPr lang="ru-RU" dirty="0"/>
          </a:p>
        </p:txBody>
      </p:sp>
      <p:pic>
        <p:nvPicPr>
          <p:cNvPr id="4" name="Рисунок 8" descr="C:\Users\User\Desktop\Курсовая - Unity VR\kisspng-unity-game-engine-logo-video-game-corelle-brands-5b059884557253.68756902152709338035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9" b="3001"/>
          <a:stretch/>
        </p:blipFill>
        <p:spPr bwMode="auto">
          <a:xfrm>
            <a:off x="3995936" y="404664"/>
            <a:ext cx="1862268" cy="177268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0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79" y="2492896"/>
            <a:ext cx="4867694" cy="2537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7</a:t>
            </a:fld>
            <a:endParaRPr lang="ru-RU"/>
          </a:p>
        </p:txBody>
      </p:sp>
      <p:pic>
        <p:nvPicPr>
          <p:cNvPr id="1026" name="Picture 2" descr="D:\Unity\VR-StudyRoom\Диплом - Приложение Unity VR\Фото\maxresdefaul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3890385"/>
            <a:ext cx="5010968" cy="2818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686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Физика </a:t>
            </a:r>
            <a:r>
              <a:rPr lang="en-US" dirty="0"/>
              <a:t>Unity</a:t>
            </a:r>
            <a:endParaRPr lang="ru-RU" dirty="0"/>
          </a:p>
        </p:txBody>
      </p:sp>
      <p:pic>
        <p:nvPicPr>
          <p:cNvPr id="4" name="Рисунок 11"/>
          <p:cNvPicPr/>
          <p:nvPr/>
        </p:nvPicPr>
        <p:blipFill>
          <a:blip r:embed="rId2"/>
          <a:stretch>
            <a:fillRect/>
          </a:stretch>
        </p:blipFill>
        <p:spPr>
          <a:xfrm>
            <a:off x="235546" y="2132856"/>
            <a:ext cx="3816424" cy="3933825"/>
          </a:xfrm>
          <a:prstGeom prst="rect">
            <a:avLst/>
          </a:prstGeom>
        </p:spPr>
      </p:pic>
      <p:pic>
        <p:nvPicPr>
          <p:cNvPr id="5" name="Рисунок 12"/>
          <p:cNvPicPr>
            <a:picLocks noGrp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4427984" y="2132856"/>
            <a:ext cx="4158630" cy="169545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8</a:t>
            </a:fld>
            <a:endParaRPr lang="ru-RU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00200"/>
            <a:ext cx="8219256" cy="487375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Компонент физики               Компонент взаимодействия</a:t>
            </a:r>
          </a:p>
        </p:txBody>
      </p:sp>
    </p:spTree>
    <p:extLst>
      <p:ext uri="{BB962C8B-B14F-4D97-AF65-F5344CB8AC3E}">
        <p14:creationId xmlns:p14="http://schemas.microsoft.com/office/powerpoint/2010/main" val="1076155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Разработка приложения</a:t>
            </a:r>
          </a:p>
        </p:txBody>
      </p:sp>
      <p:pic>
        <p:nvPicPr>
          <p:cNvPr id="4" name="Рисунок 10"/>
          <p:cNvPicPr/>
          <p:nvPr/>
        </p:nvPicPr>
        <p:blipFill rotWithShape="1">
          <a:blip r:embed="rId2"/>
          <a:srcRect l="32128" t="7752" b="47356"/>
          <a:stretch/>
        </p:blipFill>
        <p:spPr>
          <a:xfrm>
            <a:off x="899592" y="4077072"/>
            <a:ext cx="4203093" cy="193533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9</a:t>
            </a:fld>
            <a:endParaRPr lang="ru-RU"/>
          </a:p>
        </p:txBody>
      </p:sp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848600" cy="2476872"/>
          </a:xfrm>
        </p:spPr>
        <p:txBody>
          <a:bodyPr vert="horz" lIns="91440" tIns="45720" rIns="91440" bIns="45720"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Поддержка </a:t>
            </a:r>
            <a:r>
              <a:rPr lang="en-US" dirty="0"/>
              <a:t>VR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Настройка приложения под различные платформы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Добавление поддержки </a:t>
            </a:r>
            <a:r>
              <a:rPr lang="en-US" dirty="0"/>
              <a:t>Android/Windows/Linux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54970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854</TotalTime>
  <Words>249</Words>
  <Application>Microsoft Office PowerPoint</Application>
  <PresentationFormat>Экран (4:3)</PresentationFormat>
  <Paragraphs>110</Paragraphs>
  <Slides>15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Oriel</vt:lpstr>
      <vt:lpstr>Презентация PowerPoint</vt:lpstr>
      <vt:lpstr>Презентация PowerPoint</vt:lpstr>
      <vt:lpstr>Актуальность</vt:lpstr>
      <vt:lpstr>Смешанная реальность</vt:lpstr>
      <vt:lpstr>VR реальность</vt:lpstr>
      <vt:lpstr>Применение</vt:lpstr>
      <vt:lpstr>Unity</vt:lpstr>
      <vt:lpstr>Физика Unity</vt:lpstr>
      <vt:lpstr>Разработка приложения</vt:lpstr>
      <vt:lpstr>Oculus VR</vt:lpstr>
      <vt:lpstr>Лаборатория техники школьного эксперимента</vt:lpstr>
      <vt:lpstr>Лаборатория техники школьного эксперимента</vt:lpstr>
      <vt:lpstr>Лаборатория техники школьного эксперимента</vt:lpstr>
      <vt:lpstr>Лаборатория техники школьного эксперимента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Владислав Соболенко</dc:creator>
  <cp:lastModifiedBy>Владислав Соболенко</cp:lastModifiedBy>
  <cp:revision>134</cp:revision>
  <dcterms:created xsi:type="dcterms:W3CDTF">2021-12-20T09:14:34Z</dcterms:created>
  <dcterms:modified xsi:type="dcterms:W3CDTF">2022-06-19T23:11:11Z</dcterms:modified>
</cp:coreProperties>
</file>

<file path=docProps/thumbnail.jpeg>
</file>